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7" r:id="rId3"/>
    <p:sldId id="306" r:id="rId4"/>
    <p:sldId id="307" r:id="rId5"/>
    <p:sldId id="305" r:id="rId6"/>
    <p:sldId id="275" r:id="rId7"/>
    <p:sldId id="258" r:id="rId8"/>
    <p:sldId id="266" r:id="rId9"/>
    <p:sldId id="269" r:id="rId10"/>
    <p:sldId id="270" r:id="rId11"/>
    <p:sldId id="257" r:id="rId12"/>
    <p:sldId id="308" r:id="rId13"/>
    <p:sldId id="309" r:id="rId14"/>
    <p:sldId id="262" r:id="rId15"/>
    <p:sldId id="313" r:id="rId16"/>
    <p:sldId id="271" r:id="rId17"/>
    <p:sldId id="288" r:id="rId18"/>
    <p:sldId id="310" r:id="rId19"/>
    <p:sldId id="289" r:id="rId20"/>
    <p:sldId id="290" r:id="rId21"/>
    <p:sldId id="312" r:id="rId22"/>
    <p:sldId id="287" r:id="rId23"/>
    <p:sldId id="259" r:id="rId24"/>
    <p:sldId id="272" r:id="rId25"/>
    <p:sldId id="273" r:id="rId26"/>
    <p:sldId id="281" r:id="rId27"/>
    <p:sldId id="282" r:id="rId28"/>
    <p:sldId id="283" r:id="rId29"/>
    <p:sldId id="286" r:id="rId30"/>
    <p:sldId id="276" r:id="rId31"/>
    <p:sldId id="274" r:id="rId32"/>
    <p:sldId id="292" r:id="rId33"/>
    <p:sldId id="294" r:id="rId34"/>
    <p:sldId id="323" r:id="rId35"/>
    <p:sldId id="324" r:id="rId36"/>
    <p:sldId id="298" r:id="rId37"/>
    <p:sldId id="299" r:id="rId38"/>
    <p:sldId id="315" r:id="rId39"/>
    <p:sldId id="300" r:id="rId40"/>
    <p:sldId id="316" r:id="rId41"/>
    <p:sldId id="325" r:id="rId42"/>
    <p:sldId id="317" r:id="rId43"/>
    <p:sldId id="314" r:id="rId44"/>
    <p:sldId id="319" r:id="rId45"/>
    <p:sldId id="329" r:id="rId46"/>
    <p:sldId id="322" r:id="rId47"/>
    <p:sldId id="331" r:id="rId48"/>
    <p:sldId id="333" r:id="rId49"/>
    <p:sldId id="330" r:id="rId50"/>
    <p:sldId id="326" r:id="rId51"/>
    <p:sldId id="327" r:id="rId52"/>
    <p:sldId id="328" r:id="rId53"/>
    <p:sldId id="296" r:id="rId54"/>
    <p:sldId id="297" r:id="rId55"/>
    <p:sldId id="284" r:id="rId56"/>
    <p:sldId id="263" r:id="rId57"/>
    <p:sldId id="265" r:id="rId58"/>
    <p:sldId id="285" r:id="rId59"/>
    <p:sldId id="291" r:id="rId60"/>
    <p:sldId id="293" r:id="rId61"/>
    <p:sldId id="295" r:id="rId62"/>
    <p:sldId id="31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/>
    <p:restoredTop sz="88877"/>
  </p:normalViewPr>
  <p:slideViewPr>
    <p:cSldViewPr snapToGrid="0" snapToObjects="1">
      <p:cViewPr>
        <p:scale>
          <a:sx n="120" d="100"/>
          <a:sy n="120" d="100"/>
        </p:scale>
        <p:origin x="254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E6ACE-C001-C943-A875-8B94EFE5B0C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9A2D568-BF2D-0E42-9594-21055D97788C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24348AE5-F5EB-EB48-9A86-E50AF5053878}" type="parTrans" cxnId="{0CFA45D0-72CD-184E-B1F6-E230E837F0DD}">
      <dgm:prSet/>
      <dgm:spPr/>
      <dgm:t>
        <a:bodyPr/>
        <a:lstStyle/>
        <a:p>
          <a:endParaRPr lang="en-US"/>
        </a:p>
      </dgm:t>
    </dgm:pt>
    <dgm:pt modelId="{A9417338-F8E3-BD4A-AF94-D2E2F873410E}" type="sibTrans" cxnId="{0CFA45D0-72CD-184E-B1F6-E230E837F0DD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87CE9AF5-B8F2-8547-83C3-CA4BAD77F476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B95FEB5C-6E6C-F74B-B7C9-AC0729DF5D0B}" type="parTrans" cxnId="{5B163CF0-E738-2F45-A12B-19E3B831C600}">
      <dgm:prSet/>
      <dgm:spPr/>
      <dgm:t>
        <a:bodyPr/>
        <a:lstStyle/>
        <a:p>
          <a:endParaRPr lang="en-US"/>
        </a:p>
      </dgm:t>
    </dgm:pt>
    <dgm:pt modelId="{502D795E-A186-A243-8FFA-4844654C9433}" type="sibTrans" cxnId="{5B163CF0-E738-2F45-A12B-19E3B831C600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>
            <a:latin typeface="Times" charset="0"/>
            <a:ea typeface="Times" charset="0"/>
            <a:cs typeface="Times" charset="0"/>
          </a:endParaRPr>
        </a:p>
      </dgm:t>
    </dgm:pt>
    <dgm:pt modelId="{DFF08B5C-F5CB-3349-94B0-4EF5B8821318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dirty="0">
            <a:latin typeface="Times" charset="0"/>
            <a:ea typeface="Times" charset="0"/>
            <a:cs typeface="Times" charset="0"/>
          </a:endParaRPr>
        </a:p>
      </dgm:t>
    </dgm:pt>
    <dgm:pt modelId="{C439506F-1EB2-1845-973A-EB33875DD953}" type="parTrans" cxnId="{0ED79EAC-2949-984B-9ED8-364CC7071657}">
      <dgm:prSet/>
      <dgm:spPr/>
      <dgm:t>
        <a:bodyPr/>
        <a:lstStyle/>
        <a:p>
          <a:endParaRPr lang="en-US"/>
        </a:p>
      </dgm:t>
    </dgm:pt>
    <dgm:pt modelId="{DB05F88E-0C50-1C4A-B243-C308DCA81115}" type="sibTrans" cxnId="{0ED79EAC-2949-984B-9ED8-364CC7071657}">
      <dgm:prSet/>
      <dgm:spPr/>
      <dgm:t>
        <a:bodyPr/>
        <a:lstStyle/>
        <a:p>
          <a:endParaRPr lang="en-US"/>
        </a:p>
      </dgm:t>
    </dgm:pt>
    <dgm:pt modelId="{00C13DC2-15EA-BC4D-8625-8395EF2C0B59}" type="pres">
      <dgm:prSet presAssocID="{98CE6ACE-C001-C943-A875-8B94EFE5B0C5}" presName="Name0" presStyleCnt="0">
        <dgm:presLayoutVars>
          <dgm:dir/>
          <dgm:resizeHandles val="exact"/>
        </dgm:presLayoutVars>
      </dgm:prSet>
      <dgm:spPr/>
    </dgm:pt>
    <dgm:pt modelId="{577031C7-0168-C540-9875-544422257531}" type="pres">
      <dgm:prSet presAssocID="{19A2D568-BF2D-0E42-9594-21055D97788C}" presName="node" presStyleLbl="node1" presStyleIdx="0" presStyleCnt="3" custScaleX="62255" custScaleY="53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03390-E5AF-B44F-841B-CF60EF4CC70A}" type="pres">
      <dgm:prSet presAssocID="{A9417338-F8E3-BD4A-AF94-D2E2F873410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6F6FED6-B8C1-4A46-94E1-C31B51820CFA}" type="pres">
      <dgm:prSet presAssocID="{A9417338-F8E3-BD4A-AF94-D2E2F873410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DF871DA-CBB0-354C-83EE-B8CF8B09F6A7}" type="pres">
      <dgm:prSet presAssocID="{87CE9AF5-B8F2-8547-83C3-CA4BAD77F476}" presName="node" presStyleLbl="node1" presStyleIdx="1" presStyleCnt="3" custScaleX="67859" custScaleY="56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8AAE9-4936-9345-BAB9-4B88617A3F09}" type="pres">
      <dgm:prSet presAssocID="{502D795E-A186-A243-8FFA-4844654C943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5E08E39-9156-2941-898B-615C10F22A26}" type="pres">
      <dgm:prSet presAssocID="{502D795E-A186-A243-8FFA-4844654C943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C3D8513-E143-544E-B93A-66BAEE27927F}" type="pres">
      <dgm:prSet presAssocID="{DFF08B5C-F5CB-3349-94B0-4EF5B8821318}" presName="node" presStyleLbl="node1" presStyleIdx="2" presStyleCnt="3" custScaleX="69592" custScaleY="564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54F284-A88B-AF44-85C0-9C25F2302FE4}" type="presOf" srcId="{502D795E-A186-A243-8FFA-4844654C9433}" destId="{85E08E39-9156-2941-898B-615C10F22A26}" srcOrd="1" destOrd="0" presId="urn:microsoft.com/office/officeart/2005/8/layout/process1"/>
    <dgm:cxn modelId="{0CFA45D0-72CD-184E-B1F6-E230E837F0DD}" srcId="{98CE6ACE-C001-C943-A875-8B94EFE5B0C5}" destId="{19A2D568-BF2D-0E42-9594-21055D97788C}" srcOrd="0" destOrd="0" parTransId="{24348AE5-F5EB-EB48-9A86-E50AF5053878}" sibTransId="{A9417338-F8E3-BD4A-AF94-D2E2F873410E}"/>
    <dgm:cxn modelId="{A53A781D-8BA7-4C4E-BC61-FE0C2D7EC4F7}" type="presOf" srcId="{98CE6ACE-C001-C943-A875-8B94EFE5B0C5}" destId="{00C13DC2-15EA-BC4D-8625-8395EF2C0B59}" srcOrd="0" destOrd="0" presId="urn:microsoft.com/office/officeart/2005/8/layout/process1"/>
    <dgm:cxn modelId="{E38D5D79-84BD-6042-952E-6C03687D7410}" type="presOf" srcId="{A9417338-F8E3-BD4A-AF94-D2E2F873410E}" destId="{3B603390-E5AF-B44F-841B-CF60EF4CC70A}" srcOrd="0" destOrd="0" presId="urn:microsoft.com/office/officeart/2005/8/layout/process1"/>
    <dgm:cxn modelId="{BA69888E-DBCB-4B4E-88E7-0A3304641134}" type="presOf" srcId="{A9417338-F8E3-BD4A-AF94-D2E2F873410E}" destId="{C6F6FED6-B8C1-4A46-94E1-C31B51820CFA}" srcOrd="1" destOrd="0" presId="urn:microsoft.com/office/officeart/2005/8/layout/process1"/>
    <dgm:cxn modelId="{52C93B4B-D62D-E642-8FD2-86C9E4F60C7A}" type="presOf" srcId="{87CE9AF5-B8F2-8547-83C3-CA4BAD77F476}" destId="{FDF871DA-CBB0-354C-83EE-B8CF8B09F6A7}" srcOrd="0" destOrd="0" presId="urn:microsoft.com/office/officeart/2005/8/layout/process1"/>
    <dgm:cxn modelId="{ECB42F80-962E-B74C-95FC-E07DAC273590}" type="presOf" srcId="{19A2D568-BF2D-0E42-9594-21055D97788C}" destId="{577031C7-0168-C540-9875-544422257531}" srcOrd="0" destOrd="0" presId="urn:microsoft.com/office/officeart/2005/8/layout/process1"/>
    <dgm:cxn modelId="{9BDE64A1-DC71-9C42-BB29-B259576D4FD6}" type="presOf" srcId="{502D795E-A186-A243-8FFA-4844654C9433}" destId="{2A08AAE9-4936-9345-BAB9-4B88617A3F09}" srcOrd="0" destOrd="0" presId="urn:microsoft.com/office/officeart/2005/8/layout/process1"/>
    <dgm:cxn modelId="{5B163CF0-E738-2F45-A12B-19E3B831C600}" srcId="{98CE6ACE-C001-C943-A875-8B94EFE5B0C5}" destId="{87CE9AF5-B8F2-8547-83C3-CA4BAD77F476}" srcOrd="1" destOrd="0" parTransId="{B95FEB5C-6E6C-F74B-B7C9-AC0729DF5D0B}" sibTransId="{502D795E-A186-A243-8FFA-4844654C9433}"/>
    <dgm:cxn modelId="{0ED79EAC-2949-984B-9ED8-364CC7071657}" srcId="{98CE6ACE-C001-C943-A875-8B94EFE5B0C5}" destId="{DFF08B5C-F5CB-3349-94B0-4EF5B8821318}" srcOrd="2" destOrd="0" parTransId="{C439506F-1EB2-1845-973A-EB33875DD953}" sibTransId="{DB05F88E-0C50-1C4A-B243-C308DCA81115}"/>
    <dgm:cxn modelId="{BE9AF6F3-0F74-604E-AD71-064622E8632E}" type="presOf" srcId="{DFF08B5C-F5CB-3349-94B0-4EF5B8821318}" destId="{AC3D8513-E143-544E-B93A-66BAEE27927F}" srcOrd="0" destOrd="0" presId="urn:microsoft.com/office/officeart/2005/8/layout/process1"/>
    <dgm:cxn modelId="{71172109-F410-3449-8906-6D05ECAC7875}" type="presParOf" srcId="{00C13DC2-15EA-BC4D-8625-8395EF2C0B59}" destId="{577031C7-0168-C540-9875-544422257531}" srcOrd="0" destOrd="0" presId="urn:microsoft.com/office/officeart/2005/8/layout/process1"/>
    <dgm:cxn modelId="{EAD2F4A1-3A84-6849-AC40-C49ED3400258}" type="presParOf" srcId="{00C13DC2-15EA-BC4D-8625-8395EF2C0B59}" destId="{3B603390-E5AF-B44F-841B-CF60EF4CC70A}" srcOrd="1" destOrd="0" presId="urn:microsoft.com/office/officeart/2005/8/layout/process1"/>
    <dgm:cxn modelId="{10FD43B6-92B6-424E-838F-803642FE4464}" type="presParOf" srcId="{3B603390-E5AF-B44F-841B-CF60EF4CC70A}" destId="{C6F6FED6-B8C1-4A46-94E1-C31B51820CFA}" srcOrd="0" destOrd="0" presId="urn:microsoft.com/office/officeart/2005/8/layout/process1"/>
    <dgm:cxn modelId="{899FE8DB-F588-CD42-A52C-EBCB8D775EDB}" type="presParOf" srcId="{00C13DC2-15EA-BC4D-8625-8395EF2C0B59}" destId="{FDF871DA-CBB0-354C-83EE-B8CF8B09F6A7}" srcOrd="2" destOrd="0" presId="urn:microsoft.com/office/officeart/2005/8/layout/process1"/>
    <dgm:cxn modelId="{8E86751E-3D5C-0241-91A1-FB7A5610ACD2}" type="presParOf" srcId="{00C13DC2-15EA-BC4D-8625-8395EF2C0B59}" destId="{2A08AAE9-4936-9345-BAB9-4B88617A3F09}" srcOrd="3" destOrd="0" presId="urn:microsoft.com/office/officeart/2005/8/layout/process1"/>
    <dgm:cxn modelId="{86EAF21A-E256-B947-B849-D2AAC49226BB}" type="presParOf" srcId="{2A08AAE9-4936-9345-BAB9-4B88617A3F09}" destId="{85E08E39-9156-2941-898B-615C10F22A26}" srcOrd="0" destOrd="0" presId="urn:microsoft.com/office/officeart/2005/8/layout/process1"/>
    <dgm:cxn modelId="{E9EDD069-A53F-EF46-AA90-7DE6E28EAC93}" type="presParOf" srcId="{00C13DC2-15EA-BC4D-8625-8395EF2C0B59}" destId="{AC3D8513-E143-544E-B93A-66BAEE2792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 custLinFactNeighborX="-66328" custLinFactNeighborY="-263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ScaleX="117721" custScaleY="116468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-74760" custLinFactNeighborY="276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31C7-0168-C540-9875-544422257531}">
      <dsp:nvSpPr>
        <dsp:cNvPr id="0" name=""/>
        <dsp:cNvSpPr/>
      </dsp:nvSpPr>
      <dsp:spPr>
        <a:xfrm>
          <a:off x="1095" y="780753"/>
          <a:ext cx="1808585" cy="92764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Reliability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28265" y="807923"/>
        <a:ext cx="1754245" cy="873307"/>
      </dsp:txXfrm>
    </dsp:sp>
    <dsp:sp modelId="{3B603390-E5AF-B44F-841B-CF60EF4CC70A}">
      <dsp:nvSpPr>
        <dsp:cNvPr id="0" name=""/>
        <dsp:cNvSpPr/>
      </dsp:nvSpPr>
      <dsp:spPr>
        <a:xfrm>
          <a:off x="2100193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2100193" y="1028435"/>
        <a:ext cx="431120" cy="432283"/>
      </dsp:txXfrm>
    </dsp:sp>
    <dsp:sp modelId="{FDF871DA-CBB0-354C-83EE-B8CF8B09F6A7}">
      <dsp:nvSpPr>
        <dsp:cNvPr id="0" name=""/>
        <dsp:cNvSpPr/>
      </dsp:nvSpPr>
      <dsp:spPr>
        <a:xfrm>
          <a:off x="2971731" y="754869"/>
          <a:ext cx="1971388" cy="97941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Robustness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3000417" y="783555"/>
        <a:ext cx="1914016" cy="922044"/>
      </dsp:txXfrm>
    </dsp:sp>
    <dsp:sp modelId="{2A08AAE9-4936-9345-BAB9-4B88617A3F09}">
      <dsp:nvSpPr>
        <dsp:cNvPr id="0" name=""/>
        <dsp:cNvSpPr/>
      </dsp:nvSpPr>
      <dsp:spPr>
        <a:xfrm>
          <a:off x="5233632" y="884341"/>
          <a:ext cx="615886" cy="7204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" charset="0"/>
            <a:ea typeface="Times" charset="0"/>
            <a:cs typeface="Times" charset="0"/>
          </a:endParaRPr>
        </a:p>
      </dsp:txBody>
      <dsp:txXfrm>
        <a:off x="5233632" y="1028435"/>
        <a:ext cx="431120" cy="432283"/>
      </dsp:txXfrm>
    </dsp:sp>
    <dsp:sp modelId="{AC3D8513-E143-544E-B93A-66BAEE27927F}">
      <dsp:nvSpPr>
        <dsp:cNvPr id="0" name=""/>
        <dsp:cNvSpPr/>
      </dsp:nvSpPr>
      <dsp:spPr>
        <a:xfrm>
          <a:off x="6105169" y="752925"/>
          <a:ext cx="2021734" cy="98330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imes" charset="0"/>
              <a:ea typeface="Times" charset="0"/>
              <a:cs typeface="Times" charset="0"/>
            </a:rPr>
            <a:t>Efficiency</a:t>
          </a:r>
          <a:endParaRPr lang="en-US" sz="2800" kern="1200" dirty="0">
            <a:latin typeface="Times" charset="0"/>
            <a:ea typeface="Times" charset="0"/>
            <a:cs typeface="Times" charset="0"/>
          </a:endParaRPr>
        </a:p>
      </dsp:txBody>
      <dsp:txXfrm>
        <a:off x="6133969" y="781725"/>
        <a:ext cx="1964134" cy="925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4124487">
          <a:off x="1057673" y="3606655"/>
          <a:ext cx="61499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14996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88609">
          <a:off x="1696135" y="2476387"/>
          <a:ext cx="489124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489124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7650725">
          <a:off x="1113299" y="1581713"/>
          <a:ext cx="62311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23115" y="3260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-67860" y="1586943"/>
          <a:ext cx="2077347" cy="20773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1184516" y="138359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367048" y="320891"/>
        <a:ext cx="881344" cy="881344"/>
      </dsp:txXfrm>
    </dsp:sp>
    <dsp:sp modelId="{E8DF503A-EDD5-F044-BDDF-0E2A326CDE95}">
      <dsp:nvSpPr>
        <dsp:cNvPr id="0" name=""/>
        <dsp:cNvSpPr/>
      </dsp:nvSpPr>
      <dsp:spPr>
        <a:xfrm>
          <a:off x="2178151" y="1666393"/>
          <a:ext cx="1467284" cy="1451667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Markovian</a:t>
          </a:r>
          <a:endParaRPr lang="en-US" sz="18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2393030" y="1878985"/>
        <a:ext cx="1037526" cy="1026483"/>
      </dsp:txXfrm>
    </dsp:sp>
    <dsp:sp modelId="{EF054D7D-41A1-274D-B59D-435E40DCA23A}">
      <dsp:nvSpPr>
        <dsp:cNvPr id="0" name=""/>
        <dsp:cNvSpPr/>
      </dsp:nvSpPr>
      <dsp:spPr>
        <a:xfrm>
          <a:off x="1079419" y="3883430"/>
          <a:ext cx="1246408" cy="124640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rPr>
            <a:t>Non-stochastic</a:t>
          </a:r>
          <a:endParaRPr lang="en-US" sz="1600" kern="1200" dirty="0">
            <a:solidFill>
              <a:schemeClr val="tx1"/>
            </a:solidFill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1261951" y="4065962"/>
        <a:ext cx="881344" cy="88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2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0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6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Worst-case regret: compare rewards with best rewards in each iteration</a:t>
            </a:r>
          </a:p>
          <a:p>
            <a:r>
              <a:rPr lang="en-US" dirty="0" smtClean="0"/>
              <a:t>Weak regret:  compare rewards with best fixed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9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Allow to rapidly track best/worst distributions, but more subtle interactions cannot be identified and are easily missed.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hyperlink" Target="https://en.wikipedia.org/wiki/Lipschitz_continuit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nditalgs.com/2016/09/18/the-upper-confidence-bound-algorithm/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stucchio.com/blog/2014/adversarial_bandit_is_not_statistics_problem.html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banditalgs.com/2016/10/14/high-probability-lower-boun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more detailed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25910" y="3643311"/>
            <a:ext cx="10618837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Times New Roman" charset="0"/>
                <a:ea typeface="Times New Roman" charset="0"/>
                <a:cs typeface="Times New Roman" charset="0"/>
              </a:rPr>
              <a:t>Francesc </a:t>
            </a:r>
            <a:r>
              <a:rPr lang="en-US" sz="3200" smtClean="0">
                <a:latin typeface="Times New Roman" charset="0"/>
                <a:ea typeface="Times New Roman" charset="0"/>
                <a:cs typeface="Times New Roman" charset="0"/>
              </a:rPr>
              <a:t>Wilhelmi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2106" y="3524247"/>
            <a:ext cx="5845807" cy="2847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(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adversarial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):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process 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no probability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distribution (no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need to estimate unknown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parameters)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Oblivious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vs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non-oblivious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adversaries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According to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Distribution behind the Reward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2106" y="1328233"/>
            <a:ext cx="56878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: bandits with IID rewards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Literature: [5]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367598" y="1753427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367598" y="4315833"/>
            <a:ext cx="914400" cy="8662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06322" y="1666788"/>
            <a:ext cx="31805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Guarantees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Good performance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2857" y="4113403"/>
            <a:ext cx="36074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Weaker guarantees (weak regret) &amp; </a:t>
            </a:r>
          </a:p>
          <a:p>
            <a:pPr algn="ctr"/>
            <a:r>
              <a:rPr 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Lower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1" t="10531" r="26407"/>
          <a:stretch/>
        </p:blipFill>
        <p:spPr>
          <a:xfrm>
            <a:off x="8470825" y="3334917"/>
            <a:ext cx="3594971" cy="2874723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70460"/>
              </p:ext>
            </p:extLst>
          </p:nvPr>
        </p:nvGraphicFramePr>
        <p:xfrm>
          <a:off x="429101" y="1240323"/>
          <a:ext cx="5733703" cy="525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4508428" y="1115326"/>
            <a:ext cx="6976243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Arms associated to state spaces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The state changes according to a given stochastic model (Markov process)</a:t>
            </a: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Typically, the number of states and the state transition probabilities are </a:t>
            </a: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unknown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marL="228600" lvl="1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Sub-types: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The Markovian case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5065" y="3711302"/>
            <a:ext cx="3825759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Rested: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played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5800" lvl="2" indent="-228600" algn="just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Restless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[51]: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states change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regardless of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played action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0825" y="6101010"/>
            <a:ext cx="349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Image from “Neuromorphic </a:t>
            </a:r>
            <a:r>
              <a:rPr lang="en-US" sz="1600" i="1" dirty="0"/>
              <a:t>Hardware Learns to </a:t>
            </a:r>
            <a:r>
              <a:rPr lang="en-US" sz="1600" i="1" dirty="0" smtClean="0"/>
              <a:t>Learn”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5154" y="1362890"/>
            <a:ext cx="6289109" cy="515221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set of actions is continuous (infinite)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Bandits are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hopeless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unless assumptions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are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done (e.g., Lipschitz condition for the reward)</a:t>
            </a:r>
          </a:p>
          <a:p>
            <a:pPr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Variants:</a:t>
            </a:r>
          </a:p>
          <a:p>
            <a:pPr lvl="1" algn="just"/>
            <a:r>
              <a:rPr lang="en-US" dirty="0">
                <a:latin typeface="Times" charset="0"/>
                <a:ea typeface="Times" charset="0"/>
                <a:cs typeface="Times" charset="0"/>
              </a:rPr>
              <a:t>Linear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Nonlinear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Some solutions: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Fixed discretization: trade-off between approximation of the distribution and the regret</a:t>
            </a:r>
          </a:p>
          <a:p>
            <a:pPr lvl="1"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Zooming algorithm (clean vs bad events)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Continuum-Armed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04" y="1907773"/>
            <a:ext cx="3923059" cy="3603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8503" y="5717780"/>
            <a:ext cx="332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Lipschitz function (source: </a:t>
            </a:r>
            <a:r>
              <a:rPr lang="en-US" sz="1600" i="1" dirty="0" err="1" smtClean="0">
                <a:latin typeface="Times" charset="0"/>
                <a:ea typeface="Times" charset="0"/>
                <a:cs typeface="Times" charset="0"/>
                <a:hlinkClick r:id="rId3"/>
              </a:rPr>
              <a:t>wikipedia</a:t>
            </a:r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260" y="1153865"/>
            <a:ext cx="6212910" cy="4351338"/>
          </a:xfrm>
        </p:spPr>
        <p:txBody>
          <a:bodyPr>
            <a:noAutofit/>
          </a:bodyPr>
          <a:lstStyle/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References [8-9]</a:t>
            </a:r>
            <a:endParaRPr lang="en-US" sz="2800" b="1" dirty="0" smtClean="0">
              <a:latin typeface="Times" charset="0"/>
              <a:ea typeface="Times" charset="0"/>
              <a:cs typeface="Times" charset="0"/>
            </a:endParaRP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 addition to the reward, side information (context) is provided to the agent</a:t>
            </a:r>
          </a:p>
          <a:p>
            <a:pPr marL="457200" lvl="1" indent="-457200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Potential ways to address the problem: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With historical data, build a “reward predictor”</a:t>
            </a:r>
          </a:p>
          <a:p>
            <a:pPr marL="914400" lvl="2" indent="-45720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Track average reward of each policy (EXP4)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Bookkeeping is computationally intractable for large sets of policies</a:t>
            </a:r>
          </a:p>
          <a:p>
            <a:pPr marL="1371600" lvl="3" indent="-457200" algn="just">
              <a:spcBef>
                <a:spcPts val="1000"/>
              </a:spcBef>
            </a:pP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Questionable for non-stationarity</a:t>
            </a: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Contextual Bandits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2606" y="6077010"/>
            <a:ext cx="48298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Nexus with Reinforcement Learning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7518" y="3978096"/>
            <a:ext cx="4243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Goal: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 build a policy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𝜋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x→a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that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maximizes the payoff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27518" y="1427967"/>
            <a:ext cx="4509371" cy="2256772"/>
            <a:chOff x="7227518" y="1427967"/>
            <a:chExt cx="4509371" cy="2256772"/>
          </a:xfrm>
        </p:grpSpPr>
        <p:sp>
          <p:nvSpPr>
            <p:cNvPr id="4" name="Rectangle 3"/>
            <p:cNvSpPr/>
            <p:nvPr/>
          </p:nvSpPr>
          <p:spPr>
            <a:xfrm>
              <a:off x="7227518" y="1659449"/>
              <a:ext cx="450937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For</a:t>
              </a:r>
              <a:r>
                <a:rPr lang="en-US" sz="2800" i="1" dirty="0" smtClean="0">
                  <a:latin typeface="Times" charset="0"/>
                  <a:ea typeface="Times" charset="0"/>
                  <a:cs typeface="Times" charset="0"/>
                </a:rPr>
                <a:t> t = 1, 2, …, T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Observe context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x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X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Choose action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 ∊ 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A</a:t>
              </a:r>
            </a:p>
            <a:p>
              <a:pPr marL="514350" indent="-514350" algn="just">
                <a:buFont typeface="+mj-lt"/>
                <a:buAutoNum type="arabicPeriod"/>
              </a:pPr>
              <a:r>
                <a:rPr lang="en-US" sz="2800" dirty="0" smtClean="0">
                  <a:latin typeface="Times" charset="0"/>
                  <a:ea typeface="Times" charset="0"/>
                  <a:cs typeface="Times" charset="0"/>
                </a:rPr>
                <a:t>Get reward </a:t>
              </a:r>
              <a:r>
                <a:rPr lang="en-US" sz="2800" b="1" dirty="0" err="1" smtClean="0">
                  <a:latin typeface="Times" charset="0"/>
                  <a:ea typeface="Times" charset="0"/>
                  <a:cs typeface="Times" charset="0"/>
                </a:rPr>
                <a:t>r</a:t>
              </a:r>
              <a:r>
                <a:rPr lang="en-US" sz="2800" b="1" baseline="-25000" dirty="0" err="1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(a</a:t>
              </a:r>
              <a:r>
                <a:rPr lang="en-US" sz="2800" b="1" baseline="-25000" dirty="0" smtClean="0">
                  <a:latin typeface="Times" charset="0"/>
                  <a:ea typeface="Times" charset="0"/>
                  <a:cs typeface="Times" charset="0"/>
                </a:rPr>
                <a:t>t</a:t>
              </a:r>
              <a:r>
                <a:rPr lang="en-US" sz="2800" b="1" dirty="0" smtClean="0">
                  <a:latin typeface="Times" charset="0"/>
                  <a:ea typeface="Times" charset="0"/>
                  <a:cs typeface="Times" charset="0"/>
                </a:rPr>
                <a:t>)</a:t>
              </a:r>
              <a:endParaRPr lang="en-US" sz="2800" b="1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352778" y="1427967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52778" y="3684739"/>
              <a:ext cx="41461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Combinatorial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[10-11]: the agent needs to choose values for a set of variables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Mortal bandits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[12]: arms are available for a certain amount of time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b="1" dirty="0" smtClean="0">
                <a:latin typeface="Times" charset="0"/>
                <a:ea typeface="Times" charset="0"/>
                <a:cs typeface="Times" charset="0"/>
              </a:rPr>
              <a:t>Sleeping bandits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[52]: arms can appear/disappear according to some process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Multiple plays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[13-15]: a player can pick several arms simultaneously</a:t>
            </a:r>
          </a:p>
          <a:p>
            <a:pPr algn="just"/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Dueling bandits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 [18]: the player chooses a pair of arms in each round and observe only their performances (duel between arms)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types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High-level categorizations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14481"/>
              </p:ext>
            </p:extLst>
          </p:nvPr>
        </p:nvGraphicFramePr>
        <p:xfrm>
          <a:off x="1312234" y="1820390"/>
          <a:ext cx="9601200" cy="373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4800600"/>
              </a:tblGrid>
              <a:tr h="59033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Criteria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Bandits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type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Evolution of rewards over time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Stochastic, adversarial,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Markovian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Reward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function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Linear, Lipschitz,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Gaussian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1893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Feedback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Full information, bandit, semi-bandit,</a:t>
                      </a:r>
                      <a:r>
                        <a:rPr lang="en-US" sz="28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partial monitoring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9033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 structure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Contextual bandits</a:t>
                      </a:r>
                      <a:endParaRPr lang="en-US" sz="2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3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Ways to explore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Pure exploration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[16-17]: gain the most knowledge over </a:t>
                </a:r>
                <a:r>
                  <a:rPr lang="en-GB" i="1" dirty="0">
                    <a:latin typeface="Times" charset="0"/>
                    <a:ea typeface="Times" charset="0"/>
                    <a:cs typeface="Times" charset="0"/>
                  </a:rPr>
                  <a:t>t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by exploring, in order to maximize the likelihood of picking the best arm in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t+1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Try each arm N times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Then, select the arm with highest average reward</a:t>
                </a:r>
              </a:p>
              <a:p>
                <a:r>
                  <a:rPr lang="en-GB" b="1" dirty="0" smtClean="0">
                    <a:latin typeface="Times" charset="0"/>
                    <a:ea typeface="Times" charset="0"/>
                    <a:cs typeface="Times" charset="0"/>
                  </a:rPr>
                  <a:t>Regret: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R(T) ≤ NK + O(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𝑇</m:t>
                    </m:r>
                    <m:rad>
                      <m:radPr>
                        <m:degHide m:val="on"/>
                        <m:ctrlPr>
                          <a:rPr lang="en-GB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𝑙𝑜𝑔𝑇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)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NK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exploration + </a:t>
                </a:r>
                <a:r>
                  <a:rPr lang="en-GB" i="1" dirty="0" smtClean="0">
                    <a:latin typeface="Times" charset="0"/>
                    <a:ea typeface="Times" charset="0"/>
                    <a:cs typeface="Times" charset="0"/>
                  </a:rPr>
                  <a:t>T-KN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rounds of exploitation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Proof based on </a:t>
                </a:r>
                <a:r>
                  <a:rPr lang="en-GB" dirty="0" err="1" smtClean="0">
                    <a:latin typeface="Times" charset="0"/>
                    <a:ea typeface="Times" charset="0"/>
                    <a:cs typeface="Times" charset="0"/>
                  </a:rPr>
                  <a:t>Hoeffding’s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 inequality assumption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Prerequisites: 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random variables must be identically distributed and almost surely 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bounded</a:t>
                </a:r>
              </a:p>
              <a:p>
                <a:pPr lvl="2">
                  <a:buFont typeface="Courier New" charset="0"/>
                  <a:buChar char="o"/>
                </a:pP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Random </a:t>
                </a:r>
                <a:r>
                  <a:rPr lang="en-GB" dirty="0">
                    <a:latin typeface="Times" charset="0"/>
                    <a:ea typeface="Times" charset="0"/>
                    <a:cs typeface="Times" charset="0"/>
                  </a:rPr>
                  <a:t>observations of the variables must be independent of each other</a:t>
                </a:r>
                <a:r>
                  <a:rPr lang="en-GB" dirty="0" smtClean="0">
                    <a:latin typeface="Times" charset="0"/>
                    <a:ea typeface="Times" charset="0"/>
                    <a:cs typeface="Times" charset="0"/>
                  </a:rPr>
                  <a:t>.</a:t>
                </a:r>
                <a:endParaRPr lang="en-US" sz="28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163"/>
                <a:ext cx="10515600" cy="4876800"/>
              </a:xfrm>
              <a:blipFill rotWithShape="0">
                <a:blip r:embed="rId2"/>
                <a:stretch>
                  <a:fillRect l="-1043" t="-2000" r="-290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Pure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-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  <m:r>
                      <a:rPr lang="en-US" sz="2800" i="1">
                        <a:latin typeface="Cambria Math" charset="0"/>
                        <a:ea typeface="Times" charset="0"/>
                        <a:cs typeface="Times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𝑈𝑛𝑖𝑓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𝑋</m:t>
                    </m:r>
                    <m:r>
                      <a:rPr lang="en-US" sz="28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, </a:t>
                </a:r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" charset="0"/>
                    <a:ea typeface="Times" charset="0"/>
                    <a:cs typeface="Times" charset="0"/>
                  </a:rPr>
                  <a:t>Otherwise, choose</a:t>
                </a:r>
                <a:r>
                  <a:rPr lang="en-US" sz="2800" dirty="0">
                    <a:latin typeface="Times" charset="0"/>
                    <a:ea typeface="Times" charset="0"/>
                    <a:cs typeface="Times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n-US" sz="280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func>
                      <m:funcPr>
                        <m:ctrlPr>
                          <a:rPr lang="en-US" sz="28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arg</m:t>
                            </m:r>
                            <m: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charset="0"/>
                                    <a:ea typeface="Times" charset="0"/>
                                    <a:cs typeface="Times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Times" charset="0"/>
                                    <a:cs typeface="Times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8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Times" charset="0"/>
                        <a:cs typeface="Times" charset="0"/>
                      </a:rPr>
                      <m:t>𝜀</m:t>
                    </m:r>
                  </m:oMath>
                </a14:m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Time-dependent </a:t>
                </a:r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exploration rate 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Times" charset="0"/>
                            <a:cs typeface="Times" charset="0"/>
                          </a:rPr>
                          <m:t>𝜀</m:t>
                        </m:r>
                      </m:e>
                      <m:sub>
                        <m: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sub>
                    </m:sSub>
                    <m:r>
                      <a:rPr lang="es-ES" sz="3200" b="0" i="1" smtClean="0">
                        <a:latin typeface="Cambria Math" charset="0"/>
                        <a:ea typeface="Times" charset="0"/>
                        <a:cs typeface="Times" charset="0"/>
                      </a:rPr>
                      <m:t>=</m:t>
                    </m:r>
                    <m:f>
                      <m:fPr>
                        <m:ctrlP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32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3200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Greedy exploration</a:t>
            </a:r>
            <a:endParaRPr lang="en-US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485900"/>
            <a:ext cx="6049365" cy="4691063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Optimistic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77086" y="4748898"/>
            <a:ext cx="4690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i="1" dirty="0">
                <a:latin typeface="Times" charset="0"/>
                <a:ea typeface="Times" charset="0"/>
                <a:cs typeface="Times" charset="0"/>
                <a:hlinkClick r:id="rId2"/>
              </a:rPr>
              <a:t>https://banditalgs.com/2016/09/18/the-upper-confidence-bound-algorithm/</a:t>
            </a:r>
            <a:endParaRPr lang="en-US" sz="16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6" y="1963737"/>
            <a:ext cx="4690449" cy="26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042" y="2812603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84" y="1442485"/>
            <a:ext cx="5534052" cy="415024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2106" y="1565753"/>
            <a:ext cx="6489496" cy="4611210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Strong performance guarantees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Operational model:</a:t>
            </a: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Constructs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a probabilistic model of the rewards and assumes a prior distribution of the parameters of said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lvl="1" indent="-514350" algn="just">
              <a:spcBef>
                <a:spcPts val="1000"/>
              </a:spcBef>
              <a:buFont typeface="+mj-lt"/>
              <a:buAutoNum type="arabicPeriod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Bayesian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839" y="1337110"/>
            <a:ext cx="6150280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Exponential-weight algorithm for Exploration and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Exploitation (EXP3) [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Good for adversarial bandits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Make information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advantage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useless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Trade-off between randomizing and predicting</a:t>
            </a:r>
          </a:p>
          <a:p>
            <a:pPr marL="800100" lvl="2" indent="-342900" algn="just">
              <a:spcBef>
                <a:spcPts val="1000"/>
              </a:spcBef>
              <a:buFont typeface="Wingdings" charset="2"/>
              <a:buChar char="§"/>
            </a:pP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𝛾 regulates the desire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to pick an action uniformly at random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Minimax methods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088" y="5455498"/>
            <a:ext cx="1078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“The goal is to partially neutralize God’s information advantage,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but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adding </a:t>
            </a:r>
            <a:r>
              <a:rPr lang="en-US" sz="2400" i="1" smtClean="0">
                <a:latin typeface="Times" charset="0"/>
                <a:ea typeface="Times" charset="0"/>
                <a:cs typeface="Times" charset="0"/>
              </a:rPr>
              <a:t>sufficient determinism </a:t>
            </a:r>
            <a:r>
              <a:rPr lang="en-US" sz="2400" i="1" dirty="0">
                <a:latin typeface="Times" charset="0"/>
                <a:ea typeface="Times" charset="0"/>
                <a:cs typeface="Times" charset="0"/>
              </a:rPr>
              <a:t>so that the bandit can still predict the superior arm most of the time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.”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8613" y="6286495"/>
            <a:ext cx="851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600" dirty="0">
                <a:latin typeface="Times" charset="0"/>
                <a:ea typeface="Times" charset="0"/>
                <a:cs typeface="Times" charset="0"/>
                <a:hlinkClick r:id="rId3"/>
              </a:rPr>
              <a:t>https://www.chrisstucchio.com/blog/2014/adversarial_bandit_is_not_statistics_problem.html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41" y="1614236"/>
            <a:ext cx="5054548" cy="2754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6657" y="4427870"/>
            <a:ext cx="554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 charset="0"/>
                <a:ea typeface="Times" charset="0"/>
                <a:cs typeface="Times" charset="0"/>
              </a:rPr>
              <a:t>Source: </a:t>
            </a:r>
            <a:r>
              <a:rPr lang="en-US" sz="1400" dirty="0">
                <a:latin typeface="Times" charset="0"/>
                <a:ea typeface="Times" charset="0"/>
                <a:cs typeface="Times" charset="0"/>
                <a:hlinkClick r:id="rId5"/>
              </a:rPr>
              <a:t>https://banditalgs.com/2016/10/14/high-probability-lower-bounds/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9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vs Multi-Agent MABs</a:t>
            </a:r>
          </a:p>
        </p:txBody>
      </p:sp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63" y="2426948"/>
            <a:ext cx="5044752" cy="244508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624" y="1634792"/>
            <a:ext cx="5623639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Baseline: [53][54][55]</a:t>
            </a:r>
          </a:p>
          <a:p>
            <a:pPr algn="just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Many types: collaboration, opponent-aware, best-response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Benefits: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Reduced complexity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Parallel computation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Scalability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Resilience (multi-point failure)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Drawbacks: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Hard to specify a goal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Exploitation leads to instability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Coordination often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03" y="1287080"/>
            <a:ext cx="4874998" cy="27712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9263" y="4468867"/>
            <a:ext cx="548163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Correlated Equilibrium: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agents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’ strategies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eventually 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converge to a coordinated equilibrium</a:t>
            </a:r>
          </a:p>
        </p:txBody>
      </p:sp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N-player game whereby player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competes with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N-1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opponents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goal is to reach some kind of equilibrium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two-person zero-sum games, NE can be achieved if both players adopt an external-regret minimizing strategy. </a:t>
            </a:r>
          </a:p>
          <a:p>
            <a:pPr lvl="1" algn="just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This does not hold for general N-player games!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provide internal-regret minimizing strategies in order to converge to a Correlated Equilibrium (holds for the empirical joint frequencies)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MABs: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776558"/>
                  </p:ext>
                </p:extLst>
              </p:nvPr>
            </p:nvGraphicFramePr>
            <p:xfrm>
              <a:off x="818576" y="1903730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sz="2400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400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sz="2400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2400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2400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776558"/>
                  </p:ext>
                </p:extLst>
              </p:nvPr>
            </p:nvGraphicFramePr>
            <p:xfrm>
              <a:off x="818576" y="1903730"/>
              <a:ext cx="10768586" cy="244881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84293"/>
                    <a:gridCol w="5384293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sz="2400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sz="24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3" t="-113542" r="-1001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227" t="-113542" r="-227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09283" y="5635605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283" y="5635605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5773293" y="4803705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and External regret</a:t>
            </a:r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External-regret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typically work only for N = 2 players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 cannot be guaranteed 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≥ 3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“the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joint empirical frequencies 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equilibrium”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r="16647"/>
          <a:stretch/>
        </p:blipFill>
        <p:spPr>
          <a:xfrm>
            <a:off x="6129372" y="818213"/>
            <a:ext cx="6062628" cy="5086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92" y="922992"/>
            <a:ext cx="6315207" cy="1770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New applications (AV/VR, AD,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Industry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4.0</a:t>
            </a:r>
            <a:r>
              <a:rPr lang="es-E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etc.)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Strict requirements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eMBB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10-20 </a:t>
            </a:r>
            <a:r>
              <a:rPr lang="es-E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Gbps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endParaRPr lang="en-US" sz="2000" dirty="0" smtClean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uRLLC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&lt; 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5ms &amp; 10</a:t>
            </a:r>
            <a:r>
              <a:rPr lang="en-US" sz="2000" baseline="30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-5</a:t>
            </a:r>
            <a:r>
              <a:rPr 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packet 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losses)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mMTC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1,000,000 devices/km</a:t>
            </a:r>
            <a:r>
              <a:rPr lang="en-US" sz="2000" baseline="30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20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13478" y="4811336"/>
            <a:ext cx="6538586" cy="1564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Depends on </a:t>
            </a:r>
            <a:r>
              <a:rPr lang="en-US" sz="2400" i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handling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Lower </a:t>
            </a: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layers: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short stationarity,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distributed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limited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resources 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Higher layers: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misaligned, overwhelming</a:t>
            </a:r>
            <a:r>
              <a:rPr lang="mr-IN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3992" y="3361406"/>
            <a:ext cx="5563646" cy="87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Complex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world (ensemble of processes)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Lack </a:t>
            </a:r>
            <a:r>
              <a:rPr lang="en-US" sz="2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sz="24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models (inaccurate, intractable)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992" y="2822454"/>
            <a:ext cx="1680577" cy="584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Why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992" y="4252982"/>
            <a:ext cx="3308961" cy="699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Which kind of AI?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992" y="430304"/>
            <a:ext cx="3020862" cy="492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What happened?</a:t>
            </a:r>
            <a:endParaRPr lang="en-US" sz="3200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09" y="2617984"/>
            <a:ext cx="7856823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Literature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Wireless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Communications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2106" y="1682750"/>
            <a:ext cx="113538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distributed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setting have been shown to properly fit to CR problems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[45]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MP-MABs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Cognitive Radio problems</a:t>
            </a: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setting for MP-MABs for CR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8" y="1822450"/>
            <a:ext cx="4869588" cy="37211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29337" y="1621631"/>
            <a:ext cx="5715001" cy="4351338"/>
          </a:xfrm>
        </p:spPr>
        <p:txBody>
          <a:bodyPr>
            <a:normAutofit/>
          </a:bodyPr>
          <a:lstStyle/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the same “bandit” (channel)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reward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binary 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0: success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1: collision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can be provided if agents use the same strategy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E.g., “follow the perturbed leader” [39]</a:t>
            </a:r>
          </a:p>
        </p:txBody>
      </p:sp>
    </p:spTree>
    <p:extLst>
      <p:ext uri="{BB962C8B-B14F-4D97-AF65-F5344CB8AC3E}">
        <p14:creationId xmlns:p14="http://schemas.microsoft.com/office/powerpoint/2010/main" val="181637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 more realistic setting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7" y="1793874"/>
            <a:ext cx="5276905" cy="3721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29362" y="1507331"/>
            <a:ext cx="51958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agents use different “bandits” (e.g., transmission power levels)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depends on the joint action profile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Non-stochastic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guarantees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1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7213" y="1216221"/>
            <a:ext cx="10515600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4556"/>
              </p:ext>
            </p:extLst>
          </p:nvPr>
        </p:nvGraphicFramePr>
        <p:xfrm>
          <a:off x="843116" y="2418519"/>
          <a:ext cx="10586884" cy="3870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sz="20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06" y="2524851"/>
            <a:ext cx="9757775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Overlapping Basic Service Sets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66" y="2097425"/>
            <a:ext cx="7802623" cy="355181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5" y="2156230"/>
            <a:ext cx="4145280" cy="349300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Integration of Agents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5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smtClean="0">
                    <a:latin typeface="Times" charset="0"/>
                    <a:ea typeface="Times" charset="0"/>
                    <a:cs typeface="Times" charset="0"/>
                  </a:rPr>
                  <a:t>Procedure: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Initially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the estimate reward of each action available in any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Times" charset="0"/>
                        <a:cs typeface="Times" charset="0"/>
                      </a:rPr>
                      <m:t>k</m:t>
                    </m:r>
                    <m:r>
                      <a:rPr lang="en-US" b="0" i="1" smtClean="0">
                        <a:latin typeface="Cambria Math" charset="0"/>
                        <a:ea typeface="Times" charset="0"/>
                        <a:cs typeface="Times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{1, …, 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is set to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0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Each BSS selects arms based on a given action selection-strategy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each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BSS obtains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Times" charset="0"/>
                            <a:cs typeface="Times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, which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depends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on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(1)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its own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action,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and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(2) 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actions made by the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OBSS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The </a:t>
                </a:r>
                <a:r>
                  <a:rPr lang="en-US" dirty="0">
                    <a:latin typeface="Times" charset="0"/>
                    <a:ea typeface="Times" charset="0"/>
                    <a:cs typeface="Times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04998"/>
                <a:ext cx="10515600" cy="4158640"/>
              </a:xfrm>
              <a:blipFill rotWithShape="0">
                <a:blip r:embed="rId2"/>
                <a:stretch>
                  <a:fillRect l="-1217" t="-2493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Set </a:t>
                </a: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of potentially OBSSs: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𝒩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pPr marL="342900" indent="-342900" algn="just">
                  <a:buFont typeface="Wingdings" charset="2"/>
                  <a:buChar char="§"/>
                </a:pP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S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et of actions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𝒜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={1, …, 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𝐾</m:t>
                    </m:r>
                    <m:r>
                      <a:rPr lang="en-US" sz="2400" i="1">
                        <a:latin typeface="Cambria Math" charset="0"/>
                        <a:ea typeface="Times" charset="0"/>
                        <a:cs typeface="Times" charset="0"/>
                      </a:rPr>
                      <m:t>}</m:t>
                    </m:r>
                  </m:oMath>
                </a14:m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644" y="1154215"/>
                <a:ext cx="563671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404" t="-5036" b="-143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5502" y="1490725"/>
            <a:ext cx="9156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Insights on </a:t>
            </a:r>
            <a:r>
              <a:rPr lang="en-US" sz="3200" smtClean="0">
                <a:latin typeface="Apple Chancery" charset="0"/>
                <a:ea typeface="Apple Chancery" charset="0"/>
                <a:cs typeface="Apple Chancery" charset="0"/>
              </a:rPr>
              <a:t>“Worthiness” of using RL in PHY/MAC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094" y="276271"/>
            <a:ext cx="665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Times" charset="0"/>
                <a:ea typeface="Times" charset="0"/>
                <a:cs typeface="Times" charset="0"/>
              </a:rPr>
              <a:t>Goal of the project</a:t>
            </a:r>
            <a:endParaRPr lang="en-US" sz="3200" dirty="0">
              <a:solidFill>
                <a:srgbClr val="00206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314628"/>
              </p:ext>
            </p:extLst>
          </p:nvPr>
        </p:nvGraphicFramePr>
        <p:xfrm>
          <a:off x="2029839" y="1783112"/>
          <a:ext cx="8128000" cy="248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856140" y="4367140"/>
            <a:ext cx="8816036" cy="1507567"/>
            <a:chOff x="1856140" y="4392192"/>
            <a:chExt cx="8816036" cy="1507567"/>
          </a:xfrm>
        </p:grpSpPr>
        <p:sp>
          <p:nvSpPr>
            <p:cNvPr id="16" name="Rectangle 15"/>
            <p:cNvSpPr/>
            <p:nvPr/>
          </p:nvSpPr>
          <p:spPr>
            <a:xfrm>
              <a:off x="1856140" y="4392192"/>
              <a:ext cx="8475398" cy="15075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56140" y="4940464"/>
              <a:ext cx="88160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 algn="just">
                <a:buFont typeface="Arial" charset="0"/>
                <a:buChar char="•"/>
              </a:pPr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Unavailable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or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incomplete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information (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bandit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 vs </a:t>
              </a:r>
              <a:r>
                <a:rPr lang="en-US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expert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  <a:endParaRPr lang="en-US" sz="2400" dirty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800100" lvl="1" indent="-342900" algn="just">
                <a:buFont typeface="Arial" charset="0"/>
                <a:buChar char="•"/>
              </a:pP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No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need of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modeling/learning </a:t>
              </a:r>
              <a:r>
                <a:rPr lang="en-US" sz="2400" b="1" dirty="0">
                  <a:latin typeface="Times New Roman" charset="0"/>
                  <a:ea typeface="Times New Roman" charset="0"/>
                  <a:cs typeface="Times New Roman" charset="0"/>
                </a:rPr>
                <a:t>states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2400" dirty="0" smtClean="0">
                  <a:latin typeface="Times New Roman" charset="0"/>
                  <a:ea typeface="Times New Roman" charset="0"/>
                  <a:cs typeface="Times New Roman" charset="0"/>
                </a:rPr>
                <a:t>(added </a:t>
              </a:r>
              <a:r>
                <a:rPr lang="en-US" sz="2400" dirty="0">
                  <a:latin typeface="Times New Roman" charset="0"/>
                  <a:ea typeface="Times New Roman" charset="0"/>
                  <a:cs typeface="Times New Roman" charset="0"/>
                </a:rPr>
                <a:t>complexity)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56141" y="4417244"/>
              <a:ext cx="84753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2800" dirty="0">
                  <a:latin typeface="Times New Roman" charset="0"/>
                  <a:ea typeface="Times New Roman" charset="0"/>
                  <a:cs typeface="Times New Roman" charset="0"/>
                </a:rPr>
                <a:t>Focus on Multi-Armed Bandits (exploration-exploitation)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05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4" y="1368425"/>
            <a:ext cx="10632119" cy="50466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BSS (or a set of BSSs) makes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BSS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Examples: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acknowledged vs 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delay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Total interference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definition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9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definition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131" y="1162397"/>
            <a:ext cx="12060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Typically, rewards are assumed to be generated from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well-known distributions (e.g.,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Gaussian)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Not true in reality (worsened for multi-player settings)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performance guarantees cannot be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ensured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Good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results have been shown on assuming Gaussian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distribution for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problem [49, 50]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3" y="2732057"/>
            <a:ext cx="5212211" cy="3908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79" y="2732057"/>
            <a:ext cx="5212211" cy="39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107" y="1660828"/>
            <a:ext cx="5645782" cy="46256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Normalize the reward for the sake of algorithms’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stability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optimal performance may be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unknown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Provide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reasonable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upper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Minimum requirement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0" r="52118"/>
          <a:stretch/>
        </p:blipFill>
        <p:spPr>
          <a:xfrm>
            <a:off x="7011726" y="563021"/>
            <a:ext cx="3267492" cy="3097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9" t="27143" b="19098"/>
          <a:stretch/>
        </p:blipFill>
        <p:spPr>
          <a:xfrm>
            <a:off x="8394802" y="3660188"/>
            <a:ext cx="3337187" cy="2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Single-Agent 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98" y="1478996"/>
            <a:ext cx="344119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491188"/>
            <a:ext cx="6031992" cy="42550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100931" y="533039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394560" y="533039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00931" y="1745474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394560" y="1745474"/>
            <a:ext cx="425302" cy="4253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745623" y="1128170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29911" y="1299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" charset="0"/>
                <a:ea typeface="Times" charset="0"/>
                <a:cs typeface="Times" charset="0"/>
              </a:rPr>
              <a:t>Deployment: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>
            <a:stCxn id="9" idx="5"/>
            <a:endCxn id="15" idx="1"/>
          </p:cNvCxnSpPr>
          <p:nvPr/>
        </p:nvCxnSpPr>
        <p:spPr>
          <a:xfrm>
            <a:off x="10463949" y="896057"/>
            <a:ext cx="343958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2"/>
          </p:cNvCxnSpPr>
          <p:nvPr/>
        </p:nvCxnSpPr>
        <p:spPr>
          <a:xfrm>
            <a:off x="10526233" y="734137"/>
            <a:ext cx="868327" cy="115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1" idx="0"/>
          </p:cNvCxnSpPr>
          <p:nvPr/>
        </p:nvCxnSpPr>
        <p:spPr>
          <a:xfrm>
            <a:off x="10313582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3"/>
            <a:endCxn id="11" idx="7"/>
          </p:cNvCxnSpPr>
          <p:nvPr/>
        </p:nvCxnSpPr>
        <p:spPr>
          <a:xfrm flipH="1">
            <a:off x="10463949" y="1491188"/>
            <a:ext cx="343958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5"/>
            <a:endCxn id="12" idx="1"/>
          </p:cNvCxnSpPr>
          <p:nvPr/>
        </p:nvCxnSpPr>
        <p:spPr>
          <a:xfrm>
            <a:off x="11108641" y="1491188"/>
            <a:ext cx="348203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4"/>
            <a:endCxn id="12" idx="0"/>
          </p:cNvCxnSpPr>
          <p:nvPr/>
        </p:nvCxnSpPr>
        <p:spPr>
          <a:xfrm>
            <a:off x="11607211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5" idx="7"/>
          </p:cNvCxnSpPr>
          <p:nvPr/>
        </p:nvCxnSpPr>
        <p:spPr>
          <a:xfrm flipH="1">
            <a:off x="11108641" y="896057"/>
            <a:ext cx="348203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6"/>
            <a:endCxn id="12" idx="2"/>
          </p:cNvCxnSpPr>
          <p:nvPr/>
        </p:nvCxnSpPr>
        <p:spPr>
          <a:xfrm>
            <a:off x="10526233" y="1958125"/>
            <a:ext cx="86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70815" y="2291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Active</a:t>
            </a:r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86675" y="266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Passive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64798" y="2434004"/>
            <a:ext cx="406017" cy="14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380545" y="2781245"/>
            <a:ext cx="406017" cy="14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Multi-Agent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SR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4" y="1491188"/>
            <a:ext cx="3416808" cy="4279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529288"/>
            <a:ext cx="6045708" cy="424129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100931" y="533039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394560" y="533039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100931" y="1745474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394560" y="1745474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745623" y="1128170"/>
            <a:ext cx="425302" cy="42530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29911" y="1299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" charset="0"/>
                <a:ea typeface="Times" charset="0"/>
                <a:cs typeface="Times" charset="0"/>
              </a:rPr>
              <a:t>Deployment: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>
            <a:stCxn id="6" idx="5"/>
            <a:endCxn id="12" idx="1"/>
          </p:cNvCxnSpPr>
          <p:nvPr/>
        </p:nvCxnSpPr>
        <p:spPr>
          <a:xfrm>
            <a:off x="10463949" y="896057"/>
            <a:ext cx="343958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2"/>
          </p:cNvCxnSpPr>
          <p:nvPr/>
        </p:nvCxnSpPr>
        <p:spPr>
          <a:xfrm>
            <a:off x="10526233" y="734137"/>
            <a:ext cx="868327" cy="1155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4"/>
            <a:endCxn id="8" idx="0"/>
          </p:cNvCxnSpPr>
          <p:nvPr/>
        </p:nvCxnSpPr>
        <p:spPr>
          <a:xfrm>
            <a:off x="10313582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8" idx="7"/>
          </p:cNvCxnSpPr>
          <p:nvPr/>
        </p:nvCxnSpPr>
        <p:spPr>
          <a:xfrm flipH="1">
            <a:off x="10463949" y="1491188"/>
            <a:ext cx="343958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5"/>
            <a:endCxn id="9" idx="1"/>
          </p:cNvCxnSpPr>
          <p:nvPr/>
        </p:nvCxnSpPr>
        <p:spPr>
          <a:xfrm>
            <a:off x="11108641" y="1491188"/>
            <a:ext cx="348203" cy="3165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9" idx="0"/>
          </p:cNvCxnSpPr>
          <p:nvPr/>
        </p:nvCxnSpPr>
        <p:spPr>
          <a:xfrm>
            <a:off x="11607211" y="958341"/>
            <a:ext cx="0" cy="787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2" idx="7"/>
          </p:cNvCxnSpPr>
          <p:nvPr/>
        </p:nvCxnSpPr>
        <p:spPr>
          <a:xfrm flipH="1">
            <a:off x="11108641" y="896057"/>
            <a:ext cx="348203" cy="29439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9" idx="2"/>
          </p:cNvCxnSpPr>
          <p:nvPr/>
        </p:nvCxnSpPr>
        <p:spPr>
          <a:xfrm>
            <a:off x="10526233" y="1958125"/>
            <a:ext cx="86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770815" y="229192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Active</a:t>
            </a:r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86675" y="266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Passive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364798" y="2434004"/>
            <a:ext cx="406017" cy="14499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80545" y="2781245"/>
            <a:ext cx="406017" cy="14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38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Multi-Player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Spatial Reuse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1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Selfish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 reward: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485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02546" y="4346900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Selfish metric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throughput)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1664208"/>
            <a:ext cx="4576053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Collaborative approach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Collaborative reward: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Cambria Math" charset="0"/>
                          <a:ea typeface="Times" charset="0"/>
                          <a:cs typeface="Times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7" y="2407939"/>
                <a:ext cx="4000501" cy="10511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85580" y="4346900"/>
            <a:ext cx="3472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Shared metric </a:t>
            </a:r>
          </a:p>
          <a:p>
            <a:pPr lvl="1"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(minimum throughput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978945" y="3484075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17" y="2100224"/>
            <a:ext cx="4826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Results selfish and collaborative settings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76609" y="5303464"/>
            <a:ext cx="136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Source: [50]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4" y="1250951"/>
            <a:ext cx="7305675" cy="38627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2876" y="2323105"/>
            <a:ext cx="4543425" cy="336678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Selfishness is counter-productive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Can also lead to unfairness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shared metric does not solve the problem neither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2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Trying to reach an equilibrium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23913" y="1468433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Reward composed by two parts: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-185738" y="2366972"/>
                <a:ext cx="9484681" cy="145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,</m:t>
                          </m:r>
                          <m:r>
                            <a:rPr lang="es-ES" sz="3200" b="1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𝐤</m:t>
                          </m:r>
                        </m:sub>
                      </m:sSub>
                      <m:d>
                        <m:dPr>
                          <m:ctrlPr>
                            <a:rPr lang="es-ES" sz="3200" b="0" i="1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</m:e>
                      </m:d>
                      <m:r>
                        <a:rPr lang="es-ES" sz="3200" b="0" i="0" smtClean="0">
                          <a:latin typeface="Times" charset="0"/>
                          <a:ea typeface="Times" charset="0"/>
                          <a:cs typeface="Times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,</m:t>
                              </m:r>
                              <m:r>
                                <a:rPr lang="es-ES" sz="3200" b="1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t</m:t>
                          </m:r>
                          <m: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s-ES" sz="3200" b="0" i="1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s-ES" sz="3200" b="0" i="0" smtClean="0">
                          <a:latin typeface="Times" charset="0"/>
                          <a:ea typeface="Times" charset="0"/>
                          <a:cs typeface="Times" charset="0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i</m:t>
                          </m:r>
                          <m: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m</m:t>
                          </m:r>
                          <m:r>
                            <a:rPr lang="es-ES" sz="3200" b="0" i="0" smtClean="0">
                              <a:latin typeface="Times" charset="0"/>
                              <a:ea typeface="Times" charset="0"/>
                              <a:cs typeface="Times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j</m:t>
                              </m:r>
                              <m: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i</m:t>
                              </m:r>
                              <m: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s-ES" sz="3200" b="0" i="0" smtClean="0">
                                  <a:latin typeface="Times" charset="0"/>
                                  <a:ea typeface="Times" charset="0"/>
                                  <a:cs typeface="Times" charset="0"/>
                                </a:rPr>
                                <m:t>m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Times" charset="0"/>
                                      <a:ea typeface="Times" charset="0"/>
                                      <a:cs typeface="Times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3200" i="1" smtClean="0">
                                          <a:latin typeface="Times" charset="0"/>
                                          <a:ea typeface="Times" charset="0"/>
                                          <a:cs typeface="Times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mr-IN" sz="3200" i="1">
                                              <a:latin typeface="Times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  <m: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s-ES" sz="3200" i="0">
                                          <a:latin typeface="Times" charset="0"/>
                                          <a:ea typeface="Times" charset="0"/>
                                          <a:cs typeface="Times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3200" i="1">
                                              <a:latin typeface="Times" charset="0"/>
                                              <a:ea typeface="Times" charset="0"/>
                                              <a:cs typeface="Times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Γ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  <m: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sz="3200" b="1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𝐤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j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ES" sz="3200" i="1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3200" i="0">
                                                  <a:latin typeface="Times" charset="0"/>
                                                  <a:ea typeface="Times" charset="0"/>
                                                  <a:cs typeface="Times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3200" b="0" i="0" smtClean="0">
                                      <a:latin typeface="Times" charset="0"/>
                                      <a:ea typeface="Times" charset="0"/>
                                      <a:cs typeface="Times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738" y="2366972"/>
                <a:ext cx="9484681" cy="14591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273924" y="4396001"/>
            <a:ext cx="24384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Selfish metric </a:t>
            </a:r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  <a:p>
            <a:pPr lvl="1"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throughput)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7389" y="4580666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en-US" sz="2400" dirty="0">
                <a:latin typeface="Times" charset="0"/>
                <a:ea typeface="Times" charset="0"/>
                <a:cs typeface="Times" charset="0"/>
              </a:rPr>
              <a:t>Fairness metric (cost)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550323" y="3533176"/>
            <a:ext cx="357188" cy="1128714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5934056" y="1587715"/>
            <a:ext cx="357188" cy="501963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Times" charset="0"/>
                        <a:ea typeface="Times" charset="0"/>
                        <a:cs typeface="Times" charset="0"/>
                      </a:rPr>
                      <m:t>i</m:t>
                    </m:r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agent index</a:t>
                </a:r>
                <a:endParaRPr lang="en-US" sz="2400" dirty="0">
                  <a:latin typeface="Times" charset="0"/>
                  <a:ea typeface="Times" charset="0"/>
                  <a:cs typeface="Times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Times" charset="0"/>
                        <a:ea typeface="Times" charset="0"/>
                        <a:cs typeface="Times" charset="0"/>
                      </a:rPr>
                      <m:t>𝐤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action profile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Times" charset="0"/>
                        <a:ea typeface="Times" charset="0"/>
                        <a:cs typeface="Times" charset="0"/>
                      </a:rPr>
                      <m:t>Γ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throughput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Times" charset="0"/>
                            <a:ea typeface="Times" charset="0"/>
                            <a:cs typeface="Times" charset="0"/>
                          </a:rPr>
                          <m:t>Γ</m:t>
                        </m:r>
                      </m:e>
                      <m:sup>
                        <m:r>
                          <a:rPr lang="es-ES" sz="2400" b="0" i="1" smtClean="0">
                            <a:latin typeface="Times" charset="0"/>
                            <a:ea typeface="Times" charset="0"/>
                            <a:cs typeface="Times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: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optimal throughput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Times" charset="0"/>
                        <a:ea typeface="Times" charset="0"/>
                        <a:cs typeface="Times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: data rate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501" y="2272342"/>
                <a:ext cx="2219325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4121" t="-2116" r="-1923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5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13" y="2731034"/>
            <a:ext cx="7206342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8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6" y="1901824"/>
            <a:ext cx="6074377" cy="338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88" y="1122362"/>
            <a:ext cx="5448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7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(II)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99" y="1300163"/>
            <a:ext cx="534352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451"/>
            <a:ext cx="5860526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7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 results </a:t>
            </a:r>
            <a:r>
              <a:rPr lang="en-US" sz="320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(III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628320"/>
            <a:ext cx="5695629" cy="429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307645"/>
            <a:ext cx="53911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Conclusions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327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Decentralized/Distributed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settings are, in practice, unfeasible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due to non-stationarity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exchanging / inference)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Ortner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Ronald, et al. "Regret bounds for restless Markov bandits."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Springer, Berlin, Heidelberg, 2012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Kleinberg, Robert,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Alexandru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Niculescu-Mizil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Yogeshwer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Sharma. "Regret bounds for sleeping experts and bandits."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 80.2-3 (2010): 245-272.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] Luo,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Haipeng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et al. "Efficient contextual bandits in non-stationary worlds."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arXiv:1708.01799 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(2017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[53]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Tan, Ming. "Multi-agent reinforcement learning: Independent vs. cooperative agents."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Proceedings of the tenth international conference on machine learning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1993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[54]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Littman, Michael L. "Markov games as a framework for multi-agent reinforcement learning."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Machine learning proceedings 1994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Morgan Kaufmann, 1994. 157-163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[55]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Shahrampour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Shahin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Alexander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Rakhlin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Ali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Jadbabaie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"Multi-armed bandits in multi-agent networks."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2017 IEEE International Conference on Acoustics, Speech and Signal Processing (ICASSP)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IEEE, 2017.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7"/>
          <a:stretch/>
        </p:blipFill>
        <p:spPr>
          <a:xfrm>
            <a:off x="7880354" y="3504691"/>
            <a:ext cx="3943537" cy="2567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06" y="275573"/>
            <a:ext cx="10515600" cy="600924"/>
          </a:xfrm>
        </p:spPr>
        <p:txBody>
          <a:bodyPr/>
          <a:lstStyle/>
          <a:p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Basics </a:t>
            </a:r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sz="3200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96" y="1153545"/>
            <a:ext cx="5323560" cy="23380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Sequential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learning framework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address the tradeoff between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Exploitation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(maximize long-term reward with current knowledge)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(improve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your knowledge)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012" y="1078936"/>
            <a:ext cx="3511463" cy="234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3284" y="1410011"/>
            <a:ext cx="2354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Inspired in Gamblers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Slot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machines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096" y="4024272"/>
            <a:ext cx="4972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Analysis of action-selection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strategies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based on the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expected cumulative 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regret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893492" y="2024415"/>
            <a:ext cx="2354892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29401" y="4841923"/>
            <a:ext cx="2712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anytime, fixed-horizon or asymptotic optimality</a:t>
            </a:r>
            <a:endParaRPr lang="en-US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8564" y="4283096"/>
            <a:ext cx="1992627" cy="5934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97" y="953808"/>
            <a:ext cx="4352420" cy="28097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95" y="1148454"/>
            <a:ext cx="4898061" cy="3755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9" y="3279270"/>
            <a:ext cx="3919363" cy="2601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6" y="4088128"/>
            <a:ext cx="4277158" cy="23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 animBg="1"/>
      <p:bldP spid="9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39" y="1102290"/>
            <a:ext cx="8805798" cy="5586609"/>
          </a:xfrm>
        </p:spPr>
        <p:txBody>
          <a:bodyPr>
            <a:norm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Baseline: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Thompson, William 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R. (1933).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likelihood that one unknown probability exceeds another in view of the evidence of two samples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Katehakis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M. N.,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Veinott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Jr, A. F. (1987).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The multi-armed bandit problem: decomposition and computation.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Freund, Y., 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Schapire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R. E. (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1995).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Gambling in a rigged casino: The adversarial multi-armed bandit problem. 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Auer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P.,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N., &amp; Fischer, P. (2002).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Finite-time analysis of the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multiarmed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bandit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problem.</a:t>
            </a:r>
          </a:p>
          <a:p>
            <a:pPr lvl="1"/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Gittins, J.,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Glazebrook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, K., &amp; Weber, R. (2011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).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Multi-armed bandit allocation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indices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Outstanding overviews:</a:t>
            </a: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-Bianchi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Gábor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Lugosi. 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Prediction, learning, and games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endParaRPr lang="en-US" sz="1800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Bubeck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Sébastien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.,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&amp;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Cesa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-Bianchi, </a:t>
            </a:r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Nicolo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Regret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analysis of stochastic and </a:t>
            </a:r>
            <a:r>
              <a:rPr lang="en-US" sz="1800" i="1" dirty="0" err="1">
                <a:latin typeface="Times" charset="0"/>
                <a:ea typeface="Times" charset="0"/>
                <a:cs typeface="Times" charset="0"/>
              </a:rPr>
              <a:t>nonstochastic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 multi-armed bandit problems.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 err="1" smtClean="0">
                <a:latin typeface="Times" charset="0"/>
                <a:ea typeface="Times" charset="0"/>
                <a:cs typeface="Times" charset="0"/>
              </a:rPr>
              <a:t>Slivkins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Aleksandrs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Introduction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to multi-armed bandits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 </a:t>
            </a:r>
            <a:endParaRPr lang="en-US" sz="1800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Lattimore, Tor, and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Csaba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Szepesvári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Bandit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algorithms</a:t>
            </a:r>
            <a:r>
              <a:rPr lang="en-US" sz="1800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8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097" y="707571"/>
            <a:ext cx="1735858" cy="2702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42" y="2175896"/>
            <a:ext cx="1763271" cy="265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79" y="3544660"/>
            <a:ext cx="1651153" cy="24021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2106" y="275573"/>
            <a:ext cx="10515600" cy="600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Important References</a:t>
            </a:r>
            <a:endParaRPr lang="en-US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Taxonomy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13819</TotalTime>
  <Words>2703</Words>
  <Application>Microsoft Macintosh PowerPoint</Application>
  <PresentationFormat>Widescreen</PresentationFormat>
  <Paragraphs>413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Apple Chancery</vt:lpstr>
      <vt:lpstr>Calibri</vt:lpstr>
      <vt:lpstr>Calibri Light</vt:lpstr>
      <vt:lpstr>Cambria Math</vt:lpstr>
      <vt:lpstr>Courier New</vt:lpstr>
      <vt:lpstr>Times</vt:lpstr>
      <vt:lpstr>Times New Roman</vt:lpstr>
      <vt:lpstr>Wingdings</vt:lpstr>
      <vt:lpstr>Arial</vt:lpstr>
      <vt:lpstr>Office Theme</vt:lpstr>
      <vt:lpstr>A more detailed introduction to Multi-Armed Bandits for Wireless Communications</vt:lpstr>
      <vt:lpstr>Motivation</vt:lpstr>
      <vt:lpstr>PowerPoint Presentation</vt:lpstr>
      <vt:lpstr>PowerPoint Presentation</vt:lpstr>
      <vt:lpstr>Bandits Theory</vt:lpstr>
      <vt:lpstr>Introduction</vt:lpstr>
      <vt:lpstr>Basics on MABs</vt:lpstr>
      <vt:lpstr>PowerPoint Presentation</vt:lpstr>
      <vt:lpstr>Taxonomy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Ways to explore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Single-Agent vs Multi-Agent MABs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 Bandits in Wireless Communications</vt:lpstr>
      <vt:lpstr>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–  Learning in Overlapping Basic Service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Multi-Player  Spatial Reuse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775</cp:revision>
  <cp:lastPrinted>2020-02-26T09:47:27Z</cp:lastPrinted>
  <dcterms:created xsi:type="dcterms:W3CDTF">2018-02-05T15:05:19Z</dcterms:created>
  <dcterms:modified xsi:type="dcterms:W3CDTF">2020-03-05T08:08:57Z</dcterms:modified>
</cp:coreProperties>
</file>